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2"/>
  </p:notesMasterIdLst>
  <p:sldIdLst>
    <p:sldId id="256" r:id="rId2"/>
    <p:sldId id="335" r:id="rId3"/>
    <p:sldId id="381" r:id="rId4"/>
    <p:sldId id="382" r:id="rId5"/>
    <p:sldId id="383" r:id="rId6"/>
    <p:sldId id="384" r:id="rId7"/>
    <p:sldId id="385" r:id="rId8"/>
    <p:sldId id="386" r:id="rId9"/>
    <p:sldId id="387" r:id="rId10"/>
    <p:sldId id="35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4A4CAE77-B8B1-49B7-9986-23DC29B73BCB}" type="datetime1">
              <a:rPr lang="en-US" smtClean="0"/>
              <a:pPr>
                <a:defRPr/>
              </a:pPr>
              <a:t>4/20/2020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r>
              <a:rPr lang="en-US" smtClean="0"/>
              <a:t>Author:RK</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29E3B3A6-35C4-4A4A-A93B-FEA2E3D83467}"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4/20/2020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C1599A8-CEA0-4EA6-AEBF-68186F8EDCBB}" type="datetime1">
              <a:rPr lang="en-US" smtClean="0"/>
              <a:pPr>
                <a:defRPr/>
              </a:pPr>
              <a:t>4/20/2020</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r>
              <a:rPr lang="en-US" smtClean="0"/>
              <a:t>Author:RK</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AFFF1EA8-75B9-4BFE-A5B1-639BA1B4E44A}"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4/20/2020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86442F78-5EBF-4453-A097-83F2C8DFCA84}" type="datetime1">
              <a:rPr lang="en-US" smtClean="0"/>
              <a:pPr>
                <a:defRPr/>
              </a:pPr>
              <a:t>4/20/2020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30ECD9A4-5F66-4780-BB8E-330017FFA7D2}"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E7E1BEA8-81AC-4EAA-9B8B-C356D39A598C}" type="datetime1">
              <a:rPr lang="en-US" smtClean="0"/>
              <a:pPr>
                <a:defRPr/>
              </a:pPr>
              <a:t>4/20/2020</a:t>
            </a:fld>
            <a:endParaRPr lang="en-US"/>
          </a:p>
        </p:txBody>
      </p:sp>
      <p:sp>
        <p:nvSpPr>
          <p:cNvPr id="10" name="Slide Number Placeholder 9"/>
          <p:cNvSpPr>
            <a:spLocks noGrp="1"/>
          </p:cNvSpPr>
          <p:nvPr>
            <p:ph type="sldNum" sz="quarter" idx="16"/>
          </p:nvPr>
        </p:nvSpPr>
        <p:spPr/>
        <p:txBody>
          <a:bodyPr rtlCol="0"/>
          <a:lstStyle/>
          <a:p>
            <a:pPr>
              <a:defRPr/>
            </a:pPr>
            <a:fld id="{51FE8A84-AF12-4731-A1E2-EE3C3AE8E11C}"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r>
              <a:rPr lang="en-US" smtClean="0"/>
              <a:t>Author:RK</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0F274DF4-1E11-4BE5-94EE-68DC7FD66A04}" type="datetime1">
              <a:rPr lang="en-US" smtClean="0"/>
              <a:pPr>
                <a:defRPr/>
              </a:pPr>
              <a:t>4/20/2020</a:t>
            </a:fld>
            <a:endParaRPr lang="en-US"/>
          </a:p>
        </p:txBody>
      </p:sp>
      <p:sp>
        <p:nvSpPr>
          <p:cNvPr id="12" name="Slide Number Placeholder 11"/>
          <p:cNvSpPr>
            <a:spLocks noGrp="1"/>
          </p:cNvSpPr>
          <p:nvPr>
            <p:ph type="sldNum" sz="quarter" idx="16"/>
          </p:nvPr>
        </p:nvSpPr>
        <p:spPr/>
        <p:txBody>
          <a:bodyPr rtlCol="0"/>
          <a:lstStyle/>
          <a:p>
            <a:pPr>
              <a:defRPr/>
            </a:pPr>
            <a:fld id="{7E74873D-DF26-421D-BB7D-2443FD85D712}"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r>
              <a:rPr lang="en-US" smtClean="0"/>
              <a:t>Author:RK</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4/20/2020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4/20/2020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4/20/2020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5C23F445-A553-4D3F-BF04-A18E2120CA02}"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44528B13-61B8-4B34-AE66-FAA20D62E9E3}" type="datetime1">
              <a:rPr lang="en-US" smtClean="0"/>
              <a:pPr>
                <a:defRPr/>
              </a:pPr>
              <a:t>4/20/2020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5F7CE51B-D314-4748-A7FB-C6BBF3CC08C9}"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r>
              <a:rPr lang="en-US" smtClean="0"/>
              <a:t>Author:RK</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DA77A13B-D29E-4A31-9A3D-BDF778EEE264}" type="datetime1">
              <a:rPr lang="en-US" smtClean="0"/>
              <a:pPr>
                <a:defRPr/>
              </a:pPr>
              <a:t>4/20/2020</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r>
              <a:rPr lang="en-US" smtClean="0"/>
              <a:t>Author:RK</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300" b="1">
                <a:solidFill>
                  <a:srgbClr val="FFC000"/>
                </a:solidFill>
              </a:rPr>
              <a:t>TOPIC</a:t>
            </a:r>
            <a:r>
              <a:rPr sz="2300" b="1" smtClean="0">
                <a:solidFill>
                  <a:srgbClr val="FFC000"/>
                </a:solidFill>
              </a:rPr>
              <a:t>:</a:t>
            </a:r>
            <a:r>
              <a:rPr lang="en-US" sz="2300" b="1" dirty="0" smtClean="0">
                <a:solidFill>
                  <a:srgbClr val="FFC000"/>
                </a:solidFill>
              </a:rPr>
              <a:t> </a:t>
            </a:r>
            <a:r>
              <a:rPr lang="en-US" sz="2300" b="1" dirty="0" smtClean="0">
                <a:solidFill>
                  <a:srgbClr val="FFC000"/>
                </a:solidFill>
              </a:rPr>
              <a:t>LEGALITY OF OBJECT And </a:t>
            </a:r>
            <a:r>
              <a:rPr lang="en-US" sz="2300" b="1" dirty="0" smtClean="0">
                <a:solidFill>
                  <a:srgbClr val="FFC000"/>
                </a:solidFill>
              </a:rPr>
              <a:t/>
            </a:r>
            <a:br>
              <a:rPr lang="en-US" sz="2300" b="1" dirty="0" smtClean="0">
                <a:solidFill>
                  <a:srgbClr val="FFC000"/>
                </a:solidFill>
              </a:rPr>
            </a:br>
            <a:r>
              <a:rPr lang="en-US" sz="2300" b="1" dirty="0" smtClean="0">
                <a:solidFill>
                  <a:srgbClr val="FFC000"/>
                </a:solidFill>
              </a:rPr>
              <a:t>CONTINGENT CONTRACT </a:t>
            </a:r>
            <a:r>
              <a:rPr lang="en-US" sz="2300" b="1" cap="none" dirty="0" smtClean="0">
                <a:solidFill>
                  <a:srgbClr val="FFC000"/>
                </a:solidFill>
              </a:rPr>
              <a:t>and </a:t>
            </a:r>
            <a:r>
              <a:rPr lang="en-US" sz="2300" b="1" cap="none" dirty="0" smtClean="0">
                <a:solidFill>
                  <a:srgbClr val="FFC000"/>
                </a:solidFill>
              </a:rPr>
              <a:t>QUASI </a:t>
            </a:r>
            <a:r>
              <a:rPr lang="en-US" sz="2300" b="1" cap="none" dirty="0" smtClean="0">
                <a:solidFill>
                  <a:srgbClr val="FFC000"/>
                </a:solidFill>
              </a:rPr>
              <a:t>CONTRACTS</a:t>
            </a:r>
            <a:r>
              <a:rPr lang="en-US" sz="2300" b="1" dirty="0" smtClean="0">
                <a:solidFill>
                  <a:srgbClr val="FFC000"/>
                </a:solidFill>
              </a:rPr>
              <a:t> </a:t>
            </a:r>
            <a:endParaRPr sz="2400" b="1">
              <a:solidFill>
                <a:srgbClr val="FFC000"/>
              </a:solidFill>
            </a:endParaRPr>
          </a:p>
        </p:txBody>
      </p:sp>
      <p:sp>
        <p:nvSpPr>
          <p:cNvPr id="6146" name="Subtitle 2"/>
          <p:cNvSpPr>
            <a:spLocks noGrp="1"/>
          </p:cNvSpPr>
          <p:nvPr>
            <p:ph type="subTitle" idx="1"/>
          </p:nvPr>
        </p:nvSpPr>
        <p:spPr>
          <a:xfrm>
            <a:off x="1752600" y="2895600"/>
            <a:ext cx="6934200" cy="3200400"/>
          </a:xfrm>
        </p:spPr>
        <p:txBody>
          <a:bodyPr>
            <a:normAutofit fontScale="92500" lnSpcReduction="10000"/>
          </a:bodyPr>
          <a:lstStyle/>
          <a:p>
            <a:pPr algn="ctr" eaLnBrk="1" hangingPunct="1"/>
            <a:endParaRPr lang="en-US" sz="4000" b="1" u="sng" dirty="0"/>
          </a:p>
          <a:p>
            <a:pPr algn="ctr" eaLnBrk="1" hangingPunct="1"/>
            <a:r>
              <a:rPr lang="en-US" sz="3500" b="1" u="sng" dirty="0">
                <a:solidFill>
                  <a:schemeClr val="tx1"/>
                </a:solidFill>
              </a:rPr>
              <a:t>Prepared By</a:t>
            </a:r>
          </a:p>
          <a:p>
            <a:pPr algn="ctr" eaLnBrk="1" hangingPunct="1">
              <a:spcBef>
                <a:spcPts val="200"/>
              </a:spcBef>
            </a:pPr>
            <a:r>
              <a:rPr lang="en-US" sz="3500" b="1" dirty="0">
                <a:solidFill>
                  <a:schemeClr val="tx1"/>
                </a:solidFill>
              </a:rPr>
              <a:t> </a:t>
            </a:r>
            <a:r>
              <a:rPr lang="en-US" sz="3000" b="1" dirty="0">
                <a:solidFill>
                  <a:schemeClr val="tx1"/>
                </a:solidFill>
              </a:rPr>
              <a:t>Dr. SHAHID IQBAL </a:t>
            </a:r>
          </a:p>
          <a:p>
            <a:pPr algn="ctr" eaLnBrk="1" hangingPunct="1">
              <a:spcBef>
                <a:spcPts val="200"/>
              </a:spcBef>
            </a:pPr>
            <a:r>
              <a:rPr lang="en-US" sz="2500" b="1" dirty="0">
                <a:solidFill>
                  <a:schemeClr val="tx1"/>
                </a:solidFill>
              </a:rPr>
              <a:t>Guest Faculty,</a:t>
            </a:r>
          </a:p>
          <a:p>
            <a:pPr algn="ctr" eaLnBrk="1" hangingPunct="1">
              <a:spcBef>
                <a:spcPts val="200"/>
              </a:spcBef>
            </a:pPr>
            <a:r>
              <a:rPr lang="en-US" sz="2500" b="1" dirty="0">
                <a:solidFill>
                  <a:schemeClr val="tx1"/>
                </a:solidFill>
              </a:rPr>
              <a:t>Marwari College, </a:t>
            </a:r>
            <a:r>
              <a:rPr lang="en-US" sz="2500" b="1" dirty="0" err="1">
                <a:solidFill>
                  <a:schemeClr val="tx1"/>
                </a:solidFill>
              </a:rPr>
              <a:t>Darbhanga</a:t>
            </a:r>
            <a:r>
              <a:rPr lang="en-US" sz="2500" b="1" dirty="0">
                <a:solidFill>
                  <a:schemeClr val="tx1"/>
                </a:solidFill>
              </a:rPr>
              <a:t>,</a:t>
            </a:r>
          </a:p>
          <a:p>
            <a:pPr algn="ctr" eaLnBrk="1" hangingPunct="1">
              <a:spcBef>
                <a:spcPts val="200"/>
              </a:spcBef>
            </a:pPr>
            <a:r>
              <a:rPr lang="en-US" sz="2500" b="1" dirty="0">
                <a:solidFill>
                  <a:schemeClr val="tx1"/>
                </a:solidFill>
              </a:rPr>
              <a:t>Mobile No. and </a:t>
            </a:r>
            <a:r>
              <a:rPr lang="en-US" sz="2500" b="1" dirty="0" err="1">
                <a:solidFill>
                  <a:schemeClr val="tx1"/>
                </a:solidFill>
              </a:rPr>
              <a:t>Whatsup</a:t>
            </a:r>
            <a:r>
              <a:rPr lang="en-US" sz="2500" b="1" dirty="0">
                <a:solidFill>
                  <a:schemeClr val="tx1"/>
                </a:solidFill>
              </a:rPr>
              <a:t> No. : 7004160257</a:t>
            </a:r>
          </a:p>
          <a:p>
            <a:pPr algn="ctr" eaLnBrk="1" hangingPunct="1">
              <a:spcBef>
                <a:spcPts val="200"/>
              </a:spcBef>
            </a:pPr>
            <a:r>
              <a:rPr lang="en-US" sz="25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fontScale="85000" lnSpcReduction="20000"/>
          </a:bodyPr>
          <a:lstStyle/>
          <a:p>
            <a:pPr>
              <a:defRPr/>
            </a:pPr>
            <a:fld id="{1FF23CE0-A7BA-44DD-B5DD-50C48A27FB95}" type="slidenum">
              <a:rPr lang="en-US" smtClean="0"/>
              <a:pPr>
                <a:defRPr/>
              </a:pPr>
              <a:t>10</a:t>
            </a:fld>
            <a:endParaRPr lang="en-US"/>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364391"/>
            <a:ext cx="8424768" cy="854809"/>
          </a:xfrm>
        </p:spPr>
        <p:txBody>
          <a:bodyPr>
            <a:normAutofit/>
          </a:bodyPr>
          <a:lstStyle/>
          <a:p>
            <a:pPr algn="ctr"/>
            <a:r>
              <a:rPr lang="en-US" sz="3600" dirty="0" smtClean="0">
                <a:solidFill>
                  <a:srgbClr val="FF0000"/>
                </a:solidFill>
              </a:rPr>
              <a:t>LEGALITY OF OBJECT</a:t>
            </a:r>
            <a:endParaRPr lang="en-US" sz="3500" dirty="0">
              <a:solidFill>
                <a:srgbClr val="FF0000"/>
              </a:solidFill>
            </a:endParaRPr>
          </a:p>
        </p:txBody>
      </p:sp>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1516653"/>
            <a:ext cx="8382000" cy="5074210"/>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The contract to be legally valid must contain lawful object. According to section 10 of </a:t>
            </a:r>
            <a:r>
              <a:rPr lang="en-US" sz="2300" dirty="0" smtClean="0">
                <a:latin typeface="Calibri" pitchFamily="34" charset="0"/>
                <a:cs typeface="Calibri" pitchFamily="34" charset="0"/>
              </a:rPr>
              <a:t>the act</a:t>
            </a:r>
            <a:r>
              <a:rPr lang="en-US" sz="2300" dirty="0" smtClean="0">
                <a:latin typeface="Calibri" pitchFamily="34" charset="0"/>
                <a:cs typeface="Calibri" pitchFamily="34" charset="0"/>
              </a:rPr>
              <a:t>, “all agreements are contract if they are for lawful consideration and with a lawful </a:t>
            </a:r>
            <a:r>
              <a:rPr lang="en-US" sz="2300" dirty="0" smtClean="0">
                <a:latin typeface="Calibri" pitchFamily="34" charset="0"/>
                <a:cs typeface="Calibri" pitchFamily="34" charset="0"/>
              </a:rPr>
              <a:t>object. Lawful </a:t>
            </a:r>
            <a:r>
              <a:rPr lang="en-US" sz="2300" dirty="0" smtClean="0">
                <a:latin typeface="Calibri" pitchFamily="34" charset="0"/>
                <a:cs typeface="Calibri" pitchFamily="34" charset="0"/>
              </a:rPr>
              <a:t>object means, intention to do something permissible within the provisions of law”. </a:t>
            </a:r>
            <a:r>
              <a:rPr lang="en-US" sz="2300" dirty="0" smtClean="0">
                <a:latin typeface="Calibri" pitchFamily="34" charset="0"/>
                <a:cs typeface="Calibri" pitchFamily="34" charset="0"/>
              </a:rPr>
              <a:t>For example</a:t>
            </a:r>
            <a:r>
              <a:rPr lang="en-US" sz="2300" dirty="0" smtClean="0">
                <a:latin typeface="Calibri" pitchFamily="34" charset="0"/>
                <a:cs typeface="Calibri" pitchFamily="34" charset="0"/>
              </a:rPr>
              <a:t>, A in consideration of Rs. 10 </a:t>
            </a:r>
            <a:r>
              <a:rPr lang="en-US" sz="2300" dirty="0" err="1" smtClean="0">
                <a:latin typeface="Calibri" pitchFamily="34" charset="0"/>
                <a:cs typeface="Calibri" pitchFamily="34" charset="0"/>
              </a:rPr>
              <a:t>lac</a:t>
            </a:r>
            <a:r>
              <a:rPr lang="en-US" sz="2300" dirty="0" smtClean="0">
                <a:latin typeface="Calibri" pitchFamily="34" charset="0"/>
                <a:cs typeface="Calibri" pitchFamily="34" charset="0"/>
              </a:rPr>
              <a:t> from B agrees to Kill C. The object of this agreement </a:t>
            </a:r>
            <a:r>
              <a:rPr lang="en-US" sz="2300" dirty="0" smtClean="0">
                <a:latin typeface="Calibri" pitchFamily="34" charset="0"/>
                <a:cs typeface="Calibri" pitchFamily="34" charset="0"/>
              </a:rPr>
              <a:t>is killing</a:t>
            </a:r>
            <a:r>
              <a:rPr lang="en-US" sz="2300" dirty="0" smtClean="0">
                <a:latin typeface="Calibri" pitchFamily="34" charset="0"/>
                <a:cs typeface="Calibri" pitchFamily="34" charset="0"/>
              </a:rPr>
              <a:t>, which is illegal and punishable under Indian Penal Code</a:t>
            </a:r>
            <a:r>
              <a:rPr lang="en-US" sz="2300" dirty="0" smtClean="0">
                <a:latin typeface="Calibri" pitchFamily="34" charset="0"/>
                <a:cs typeface="Calibri" pitchFamily="34" charset="0"/>
              </a:rPr>
              <a:t>.</a:t>
            </a:r>
          </a:p>
          <a:p>
            <a:pPr algn="just">
              <a:lnSpc>
                <a:spcPct val="30000"/>
              </a:lnSpc>
            </a:pPr>
            <a:endParaRPr lang="en-US" sz="2300" dirty="0" smtClean="0">
              <a:latin typeface="Calibri" pitchFamily="34" charset="0"/>
              <a:cs typeface="Calibri" pitchFamily="34" charset="0"/>
            </a:endParaRPr>
          </a:p>
          <a:p>
            <a:pPr algn="just"/>
            <a:r>
              <a:rPr lang="en-US" sz="2300" b="1" dirty="0" smtClean="0">
                <a:latin typeface="Calibri" pitchFamily="34" charset="0"/>
                <a:cs typeface="Calibri" pitchFamily="34" charset="0"/>
              </a:rPr>
              <a:t>Unlawful Consideration and Unlawful Object:</a:t>
            </a:r>
            <a:r>
              <a:rPr lang="en-US" sz="2300" dirty="0" smtClean="0">
                <a:latin typeface="Calibri" pitchFamily="34" charset="0"/>
                <a:cs typeface="Calibri" pitchFamily="34" charset="0"/>
              </a:rPr>
              <a:t> Under the following circumstances an </a:t>
            </a:r>
            <a:r>
              <a:rPr lang="en-US" sz="2300" dirty="0" smtClean="0">
                <a:latin typeface="Calibri" pitchFamily="34" charset="0"/>
                <a:cs typeface="Calibri" pitchFamily="34" charset="0"/>
              </a:rPr>
              <a:t>agreement would </a:t>
            </a:r>
            <a:r>
              <a:rPr lang="en-US" sz="2300" dirty="0" smtClean="0">
                <a:latin typeface="Calibri" pitchFamily="34" charset="0"/>
                <a:cs typeface="Calibri" pitchFamily="34" charset="0"/>
              </a:rPr>
              <a:t>be unlawful:</a:t>
            </a:r>
          </a:p>
          <a:p>
            <a:pPr algn="just"/>
            <a:r>
              <a:rPr lang="en-US" sz="2300" b="1" dirty="0" smtClean="0">
                <a:latin typeface="Calibri" pitchFamily="34" charset="0"/>
                <a:cs typeface="Calibri" pitchFamily="34" charset="0"/>
              </a:rPr>
              <a:t>1. It is forbidden by law</a:t>
            </a:r>
            <a:r>
              <a:rPr lang="en-US" sz="2300" b="1" dirty="0" smtClean="0">
                <a:latin typeface="Calibri" pitchFamily="34" charset="0"/>
                <a:cs typeface="Calibri" pitchFamily="34" charset="0"/>
              </a:rPr>
              <a:t>:- </a:t>
            </a:r>
            <a:r>
              <a:rPr lang="en-US" sz="2300" dirty="0" smtClean="0">
                <a:latin typeface="Calibri" pitchFamily="34" charset="0"/>
                <a:cs typeface="Calibri" pitchFamily="34" charset="0"/>
              </a:rPr>
              <a:t>If </a:t>
            </a:r>
            <a:r>
              <a:rPr lang="en-US" sz="2300" dirty="0" smtClean="0">
                <a:latin typeface="Calibri" pitchFamily="34" charset="0"/>
                <a:cs typeface="Calibri" pitchFamily="34" charset="0"/>
              </a:rPr>
              <a:t>the object or consideration of an agreement is forbidden by </a:t>
            </a:r>
            <a:r>
              <a:rPr lang="en-US" sz="2300" dirty="0" smtClean="0">
                <a:latin typeface="Calibri" pitchFamily="34" charset="0"/>
                <a:cs typeface="Calibri" pitchFamily="34" charset="0"/>
              </a:rPr>
              <a:t>law, the </a:t>
            </a:r>
            <a:r>
              <a:rPr lang="en-US" sz="2300" dirty="0" smtClean="0">
                <a:latin typeface="Calibri" pitchFamily="34" charset="0"/>
                <a:cs typeface="Calibri" pitchFamily="34" charset="0"/>
              </a:rPr>
              <a:t>agreement is void. For example, A agrees to sell certain goods to B after knowing </a:t>
            </a:r>
            <a:r>
              <a:rPr lang="en-US" sz="2300" dirty="0" smtClean="0">
                <a:latin typeface="Calibri" pitchFamily="34" charset="0"/>
                <a:cs typeface="Calibri" pitchFamily="34" charset="0"/>
              </a:rPr>
              <a:t>very well </a:t>
            </a:r>
            <a:r>
              <a:rPr lang="en-US" sz="2300" dirty="0" smtClean="0">
                <a:latin typeface="Calibri" pitchFamily="34" charset="0"/>
                <a:cs typeface="Calibri" pitchFamily="34" charset="0"/>
              </a:rPr>
              <a:t>the goods are to be smuggled out of the country. Here the object is forbidden by law</a:t>
            </a:r>
            <a:r>
              <a:rPr lang="en-US" sz="2300" dirty="0" smtClean="0">
                <a:latin typeface="Calibri" pitchFamily="34" charset="0"/>
                <a:cs typeface="Calibri" pitchFamily="34" charset="0"/>
              </a:rPr>
              <a:t>.</a:t>
            </a:r>
            <a:endParaRPr lang="en-US" sz="2300" dirty="0" smtClean="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364391"/>
            <a:ext cx="8424768" cy="854809"/>
          </a:xfrm>
        </p:spPr>
        <p:txBody>
          <a:bodyPr>
            <a:normAutofit/>
          </a:bodyPr>
          <a:lstStyle/>
          <a:p>
            <a:r>
              <a:rPr lang="en-US" sz="2200" b="1" dirty="0" smtClean="0">
                <a:solidFill>
                  <a:srgbClr val="FF0000"/>
                </a:solidFill>
              </a:rPr>
              <a:t>Contd.</a:t>
            </a:r>
            <a:endParaRPr lang="en-US" sz="2200" b="1" dirty="0">
              <a:solidFill>
                <a:srgbClr val="FF0000"/>
              </a:solidFill>
            </a:endParaRPr>
          </a:p>
        </p:txBody>
      </p:sp>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1516653"/>
            <a:ext cx="8382000" cy="5183470"/>
          </a:xfrm>
          <a:prstGeom prst="rect">
            <a:avLst/>
          </a:prstGeom>
        </p:spPr>
        <p:txBody>
          <a:bodyPr vert="horz" wrap="square" lIns="0" tIns="12700" rIns="0" bIns="0" rtlCol="0">
            <a:spAutoFit/>
          </a:bodyPr>
          <a:lstStyle/>
          <a:p>
            <a:pPr algn="just"/>
            <a:r>
              <a:rPr lang="en-US" sz="2400" b="1" dirty="0" smtClean="0">
                <a:latin typeface="Calibri" pitchFamily="34" charset="0"/>
                <a:cs typeface="Calibri" pitchFamily="34" charset="0"/>
              </a:rPr>
              <a:t>2</a:t>
            </a:r>
            <a:r>
              <a:rPr lang="en-US" sz="2400" b="1" dirty="0" smtClean="0">
                <a:latin typeface="Calibri" pitchFamily="34" charset="0"/>
                <a:cs typeface="Calibri" pitchFamily="34" charset="0"/>
              </a:rPr>
              <a:t>. It defeats the provisions of any other law</a:t>
            </a:r>
            <a:r>
              <a:rPr lang="en-US" sz="2400" b="1" dirty="0" smtClean="0">
                <a:latin typeface="Calibri" pitchFamily="34" charset="0"/>
                <a:cs typeface="Calibri" pitchFamily="34" charset="0"/>
              </a:rPr>
              <a:t>:- </a:t>
            </a:r>
            <a:r>
              <a:rPr lang="en-US" sz="2400" dirty="0" smtClean="0">
                <a:latin typeface="Calibri" pitchFamily="34" charset="0"/>
                <a:cs typeface="Calibri" pitchFamily="34" charset="0"/>
              </a:rPr>
              <a:t>Where </a:t>
            </a:r>
            <a:r>
              <a:rPr lang="en-US" sz="2400" dirty="0" smtClean="0">
                <a:latin typeface="Calibri" pitchFamily="34" charset="0"/>
                <a:cs typeface="Calibri" pitchFamily="34" charset="0"/>
              </a:rPr>
              <a:t>the enforcement of a particular is </a:t>
            </a:r>
            <a:r>
              <a:rPr lang="en-US" sz="2400" dirty="0" smtClean="0">
                <a:latin typeface="Calibri" pitchFamily="34" charset="0"/>
                <a:cs typeface="Calibri" pitchFamily="34" charset="0"/>
              </a:rPr>
              <a:t>of such </a:t>
            </a:r>
            <a:r>
              <a:rPr lang="en-US" sz="2400" dirty="0" smtClean="0">
                <a:latin typeface="Calibri" pitchFamily="34" charset="0"/>
                <a:cs typeface="Calibri" pitchFamily="34" charset="0"/>
              </a:rPr>
              <a:t>a nature that it would defeat the provisions of any statutory law which is in force, the</a:t>
            </a:r>
          </a:p>
          <a:p>
            <a:pPr algn="just"/>
            <a:r>
              <a:rPr lang="en-US" sz="2400" dirty="0" smtClean="0">
                <a:latin typeface="Calibri" pitchFamily="34" charset="0"/>
                <a:cs typeface="Calibri" pitchFamily="34" charset="0"/>
              </a:rPr>
              <a:t>agreement is void.</a:t>
            </a:r>
          </a:p>
          <a:p>
            <a:pPr algn="just"/>
            <a:r>
              <a:rPr lang="en-US" sz="2400" b="1" dirty="0" smtClean="0">
                <a:latin typeface="Calibri" pitchFamily="34" charset="0"/>
                <a:cs typeface="Calibri" pitchFamily="34" charset="0"/>
              </a:rPr>
              <a:t>3. It is fraudulent: -</a:t>
            </a:r>
            <a:r>
              <a:rPr lang="en-US" sz="2400" dirty="0" smtClean="0">
                <a:latin typeface="Calibri" pitchFamily="34" charset="0"/>
                <a:cs typeface="Calibri" pitchFamily="34" charset="0"/>
              </a:rPr>
              <a:t> Fraud is punishable under the provisions of the law. Thus an </a:t>
            </a:r>
            <a:r>
              <a:rPr lang="en-US" sz="2400" dirty="0" smtClean="0">
                <a:latin typeface="Calibri" pitchFamily="34" charset="0"/>
                <a:cs typeface="Calibri" pitchFamily="34" charset="0"/>
              </a:rPr>
              <a:t>agreement made </a:t>
            </a:r>
            <a:r>
              <a:rPr lang="en-US" sz="2400" dirty="0" smtClean="0">
                <a:latin typeface="Calibri" pitchFamily="34" charset="0"/>
                <a:cs typeface="Calibri" pitchFamily="34" charset="0"/>
              </a:rPr>
              <a:t>with an object of defrauding or deceiving another will be void.</a:t>
            </a:r>
          </a:p>
          <a:p>
            <a:pPr algn="just"/>
            <a:r>
              <a:rPr lang="en-US" sz="2400" b="1" dirty="0" smtClean="0">
                <a:latin typeface="Calibri" pitchFamily="34" charset="0"/>
                <a:cs typeface="Calibri" pitchFamily="34" charset="0"/>
              </a:rPr>
              <a:t>4. It involves an injury to a person or property of other:-</a:t>
            </a:r>
            <a:r>
              <a:rPr lang="en-US" sz="2400" dirty="0" smtClean="0">
                <a:latin typeface="Calibri" pitchFamily="34" charset="0"/>
                <a:cs typeface="Calibri" pitchFamily="34" charset="0"/>
              </a:rPr>
              <a:t> Agreements made with an object </a:t>
            </a:r>
            <a:r>
              <a:rPr lang="en-US" sz="2400" dirty="0" smtClean="0">
                <a:latin typeface="Calibri" pitchFamily="34" charset="0"/>
                <a:cs typeface="Calibri" pitchFamily="34" charset="0"/>
              </a:rPr>
              <a:t>of putting </a:t>
            </a:r>
            <a:r>
              <a:rPr lang="en-US" sz="2400" dirty="0" smtClean="0">
                <a:latin typeface="Calibri" pitchFamily="34" charset="0"/>
                <a:cs typeface="Calibri" pitchFamily="34" charset="0"/>
              </a:rPr>
              <a:t>some person in to criminal or wrongful harm or damaging his property </a:t>
            </a:r>
            <a:r>
              <a:rPr lang="en-US" sz="2400" dirty="0" smtClean="0">
                <a:latin typeface="Calibri" pitchFamily="34" charset="0"/>
                <a:cs typeface="Calibri" pitchFamily="34" charset="0"/>
              </a:rPr>
              <a:t>or reputation </a:t>
            </a:r>
            <a:r>
              <a:rPr lang="en-US" sz="2400" dirty="0" smtClean="0">
                <a:latin typeface="Calibri" pitchFamily="34" charset="0"/>
                <a:cs typeface="Calibri" pitchFamily="34" charset="0"/>
              </a:rPr>
              <a:t>is void.</a:t>
            </a:r>
            <a:endParaRPr lang="en-US" sz="2400" b="1" dirty="0" smtClean="0">
              <a:latin typeface="Calibri" pitchFamily="34" charset="0"/>
              <a:cs typeface="Calibri" pitchFamily="34" charset="0"/>
            </a:endParaRPr>
          </a:p>
          <a:p>
            <a:pPr algn="just"/>
            <a:r>
              <a:rPr lang="en-US" sz="2400" b="1" dirty="0" smtClean="0">
                <a:latin typeface="Calibri" pitchFamily="34" charset="0"/>
                <a:cs typeface="Calibri" pitchFamily="34" charset="0"/>
              </a:rPr>
              <a:t>5. It is Immoral: -</a:t>
            </a:r>
            <a:r>
              <a:rPr lang="en-US" sz="2400" dirty="0" smtClean="0">
                <a:latin typeface="Calibri" pitchFamily="34" charset="0"/>
                <a:cs typeface="Calibri" pitchFamily="34" charset="0"/>
              </a:rPr>
              <a:t> If the object of an agreement is considered as immoral in the opinion </a:t>
            </a:r>
            <a:r>
              <a:rPr lang="en-US" sz="2400" dirty="0" smtClean="0">
                <a:latin typeface="Calibri" pitchFamily="34" charset="0"/>
                <a:cs typeface="Calibri" pitchFamily="34" charset="0"/>
              </a:rPr>
              <a:t>of the </a:t>
            </a:r>
            <a:r>
              <a:rPr lang="en-US" sz="2400" dirty="0" smtClean="0">
                <a:latin typeface="Calibri" pitchFamily="34" charset="0"/>
                <a:cs typeface="Calibri" pitchFamily="34" charset="0"/>
              </a:rPr>
              <a:t>court, such agreement will be void on account of unlawful object.</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364391"/>
            <a:ext cx="8424768" cy="854809"/>
          </a:xfrm>
        </p:spPr>
        <p:txBody>
          <a:bodyPr>
            <a:normAutofit/>
          </a:bodyPr>
          <a:lstStyle/>
          <a:p>
            <a:pPr algn="ctr"/>
            <a:r>
              <a:rPr lang="en-US" sz="2800" b="1" dirty="0" smtClean="0">
                <a:solidFill>
                  <a:srgbClr val="FF0000"/>
                </a:solidFill>
              </a:rPr>
              <a:t>CONTINGENT CONTRACT</a:t>
            </a:r>
          </a:p>
        </p:txBody>
      </p:sp>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1516653"/>
            <a:ext cx="8382000" cy="4968027"/>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	Contract is mutual exchange of promise between the parties. A contract may be absolute or contingent. An absolute contract is one in which the </a:t>
            </a:r>
            <a:r>
              <a:rPr lang="en-US" sz="2300" dirty="0" err="1" smtClean="0">
                <a:latin typeface="Calibri" pitchFamily="34" charset="0"/>
                <a:cs typeface="Calibri" pitchFamily="34" charset="0"/>
              </a:rPr>
              <a:t>promisor</a:t>
            </a:r>
            <a:r>
              <a:rPr lang="en-US" sz="2300" dirty="0" smtClean="0">
                <a:latin typeface="Calibri" pitchFamily="34" charset="0"/>
                <a:cs typeface="Calibri" pitchFamily="34" charset="0"/>
              </a:rPr>
              <a:t> must perform the contract in all events.</a:t>
            </a:r>
          </a:p>
          <a:p>
            <a:pPr algn="just"/>
            <a:endParaRPr lang="en-US" sz="2300" dirty="0" smtClean="0">
              <a:solidFill>
                <a:srgbClr val="FF0000"/>
              </a:solidFill>
              <a:latin typeface="Calibri" pitchFamily="34" charset="0"/>
              <a:cs typeface="Calibri" pitchFamily="34" charset="0"/>
            </a:endParaRPr>
          </a:p>
          <a:p>
            <a:pPr algn="just"/>
            <a:r>
              <a:rPr lang="en-US" sz="2300" b="1" dirty="0" smtClean="0">
                <a:solidFill>
                  <a:srgbClr val="FF0000"/>
                </a:solidFill>
                <a:latin typeface="Calibri" pitchFamily="34" charset="0"/>
                <a:cs typeface="Calibri" pitchFamily="34" charset="0"/>
              </a:rPr>
              <a:t>Contingent Contract: -</a:t>
            </a:r>
            <a:r>
              <a:rPr lang="en-US" sz="2300" dirty="0" smtClean="0">
                <a:latin typeface="Calibri" pitchFamily="34" charset="0"/>
                <a:cs typeface="Calibri" pitchFamily="34" charset="0"/>
              </a:rPr>
              <a:t> A contract is said to be contingent when its performance depends upon the happening or non happening of a future event. According to section 31 of the Indian Contract Act, “a contingent contract is a contract to do or not to do something, if some event collateral to such contract does or does not happen.” Contingent contract are called conditional contracts in English law. Contract of indemnity and guarantee is a contingent contract.</a:t>
            </a:r>
          </a:p>
          <a:p>
            <a:pPr algn="just"/>
            <a:r>
              <a:rPr lang="en-US" sz="2300" b="1" dirty="0" smtClean="0">
                <a:latin typeface="Calibri" pitchFamily="34" charset="0"/>
                <a:cs typeface="Calibri" pitchFamily="34" charset="0"/>
              </a:rPr>
              <a:t>For example, </a:t>
            </a:r>
            <a:r>
              <a:rPr lang="en-US" sz="2300" dirty="0" smtClean="0">
                <a:latin typeface="Calibri" pitchFamily="34" charset="0"/>
                <a:cs typeface="Calibri" pitchFamily="34" charset="0"/>
              </a:rPr>
              <a:t>X agrees to pay a sum of Rs. 20,00,000 to Y, if his house gets a fire. Here the contract between X and Y is a contingent contract. The performance of it depends on breaking of fire in Y’s house.</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1524000"/>
            <a:ext cx="8534400" cy="5321970"/>
          </a:xfrm>
          <a:prstGeom prst="rect">
            <a:avLst/>
          </a:prstGeom>
        </p:spPr>
        <p:txBody>
          <a:bodyPr vert="horz" wrap="square" lIns="0" tIns="12700" rIns="0" bIns="0" rtlCol="0">
            <a:spAutoFit/>
          </a:bodyPr>
          <a:lstStyle/>
          <a:p>
            <a:r>
              <a:rPr lang="en-US" sz="2300" b="1" dirty="0" smtClean="0">
                <a:solidFill>
                  <a:srgbClr val="FF0000"/>
                </a:solidFill>
                <a:latin typeface="Calibri" pitchFamily="34" charset="0"/>
                <a:cs typeface="Calibri" pitchFamily="34" charset="0"/>
              </a:rPr>
              <a:t>Essentials </a:t>
            </a:r>
            <a:r>
              <a:rPr lang="en-US" sz="2300" b="1" dirty="0" smtClean="0">
                <a:solidFill>
                  <a:srgbClr val="FF0000"/>
                </a:solidFill>
                <a:latin typeface="Calibri" pitchFamily="34" charset="0"/>
                <a:cs typeface="Calibri" pitchFamily="34" charset="0"/>
              </a:rPr>
              <a:t>of a Contingent Contract:-</a:t>
            </a:r>
          </a:p>
          <a:p>
            <a:r>
              <a:rPr lang="en-US" sz="2300" dirty="0" smtClean="0">
                <a:latin typeface="Calibri" pitchFamily="34" charset="0"/>
                <a:cs typeface="Calibri" pitchFamily="34" charset="0"/>
              </a:rPr>
              <a:t>1. The performance of a contingent contract will depend upon a </a:t>
            </a:r>
            <a:r>
              <a:rPr lang="en-US" sz="2300" dirty="0" smtClean="0">
                <a:latin typeface="Calibri" pitchFamily="34" charset="0"/>
                <a:cs typeface="Calibri" pitchFamily="34" charset="0"/>
              </a:rPr>
              <a:t>future event</a:t>
            </a:r>
            <a:r>
              <a:rPr lang="en-US" sz="2300" dirty="0" smtClean="0">
                <a:latin typeface="Calibri" pitchFamily="34" charset="0"/>
                <a:cs typeface="Calibri" pitchFamily="34" charset="0"/>
              </a:rPr>
              <a:t>.</a:t>
            </a:r>
          </a:p>
          <a:p>
            <a:r>
              <a:rPr lang="en-US" sz="2300" dirty="0" smtClean="0">
                <a:latin typeface="Calibri" pitchFamily="34" charset="0"/>
                <a:cs typeface="Calibri" pitchFamily="34" charset="0"/>
              </a:rPr>
              <a:t>2. The happening of the event must be uncertain</a:t>
            </a:r>
          </a:p>
          <a:p>
            <a:r>
              <a:rPr lang="en-US" sz="2300" dirty="0" smtClean="0">
                <a:latin typeface="Calibri" pitchFamily="34" charset="0"/>
                <a:cs typeface="Calibri" pitchFamily="34" charset="0"/>
              </a:rPr>
              <a:t>3. The happening or non happening of such future events should not form an essential part </a:t>
            </a:r>
            <a:r>
              <a:rPr lang="en-US" sz="2300" dirty="0" smtClean="0">
                <a:latin typeface="Calibri" pitchFamily="34" charset="0"/>
                <a:cs typeface="Calibri" pitchFamily="34" charset="0"/>
              </a:rPr>
              <a:t>of the </a:t>
            </a:r>
            <a:r>
              <a:rPr lang="en-US" sz="2300" dirty="0" smtClean="0">
                <a:latin typeface="Calibri" pitchFamily="34" charset="0"/>
                <a:cs typeface="Calibri" pitchFamily="34" charset="0"/>
              </a:rPr>
              <a:t>contract, but it should only be collateral to it.</a:t>
            </a:r>
          </a:p>
          <a:p>
            <a:r>
              <a:rPr lang="en-US" sz="2300" dirty="0" smtClean="0">
                <a:latin typeface="Calibri" pitchFamily="34" charset="0"/>
                <a:cs typeface="Calibri" pitchFamily="34" charset="0"/>
              </a:rPr>
              <a:t>4. The happening or non happening of such future event must be beyond the powers of </a:t>
            </a:r>
            <a:r>
              <a:rPr lang="en-US" sz="2300" dirty="0" smtClean="0">
                <a:latin typeface="Calibri" pitchFamily="34" charset="0"/>
                <a:cs typeface="Calibri" pitchFamily="34" charset="0"/>
              </a:rPr>
              <a:t>the contracting </a:t>
            </a:r>
            <a:r>
              <a:rPr lang="en-US" sz="2300" dirty="0" smtClean="0">
                <a:latin typeface="Calibri" pitchFamily="34" charset="0"/>
                <a:cs typeface="Calibri" pitchFamily="34" charset="0"/>
              </a:rPr>
              <a:t>parties</a:t>
            </a:r>
            <a:r>
              <a:rPr lang="en-US" sz="2300" dirty="0" smtClean="0">
                <a:latin typeface="Calibri" pitchFamily="34" charset="0"/>
                <a:cs typeface="Calibri" pitchFamily="34" charset="0"/>
              </a:rPr>
              <a:t>.</a:t>
            </a:r>
          </a:p>
          <a:p>
            <a:pPr>
              <a:lnSpc>
                <a:spcPct val="50000"/>
              </a:lnSpc>
            </a:pPr>
            <a:endParaRPr lang="en-US" sz="2300" dirty="0" smtClean="0">
              <a:latin typeface="Calibri" pitchFamily="34" charset="0"/>
              <a:cs typeface="Calibri" pitchFamily="34" charset="0"/>
            </a:endParaRPr>
          </a:p>
          <a:p>
            <a:r>
              <a:rPr lang="en-US" sz="2300" b="1" dirty="0" smtClean="0">
                <a:solidFill>
                  <a:srgbClr val="FF0000"/>
                </a:solidFill>
                <a:latin typeface="Calibri" pitchFamily="34" charset="0"/>
                <a:cs typeface="Calibri" pitchFamily="34" charset="0"/>
              </a:rPr>
              <a:t>Rules regarding contingent contract:</a:t>
            </a:r>
          </a:p>
          <a:p>
            <a:r>
              <a:rPr lang="en-US" sz="2300" dirty="0" smtClean="0">
                <a:latin typeface="Calibri" pitchFamily="34" charset="0"/>
                <a:cs typeface="Calibri" pitchFamily="34" charset="0"/>
              </a:rPr>
              <a:t>1. </a:t>
            </a:r>
            <a:r>
              <a:rPr lang="en-US" sz="2300" b="1" dirty="0" smtClean="0">
                <a:latin typeface="Calibri" pitchFamily="34" charset="0"/>
                <a:cs typeface="Calibri" pitchFamily="34" charset="0"/>
              </a:rPr>
              <a:t>Contingency on Happening of an event: The performance of the contract is conditional</a:t>
            </a:r>
          </a:p>
          <a:p>
            <a:r>
              <a:rPr lang="en-US" sz="2300" dirty="0" smtClean="0">
                <a:latin typeface="Calibri" pitchFamily="34" charset="0"/>
                <a:cs typeface="Calibri" pitchFamily="34" charset="0"/>
              </a:rPr>
              <a:t>on the happening of an event. It cannot be enforced unless such event occurs. If it </a:t>
            </a:r>
            <a:r>
              <a:rPr lang="en-US" sz="2300" dirty="0" smtClean="0">
                <a:latin typeface="Calibri" pitchFamily="34" charset="0"/>
                <a:cs typeface="Calibri" pitchFamily="34" charset="0"/>
              </a:rPr>
              <a:t>does not </a:t>
            </a:r>
            <a:r>
              <a:rPr lang="en-US" sz="2300" dirty="0" smtClean="0">
                <a:latin typeface="Calibri" pitchFamily="34" charset="0"/>
                <a:cs typeface="Calibri" pitchFamily="34" charset="0"/>
              </a:rPr>
              <a:t>occur, such contract becomes void</a:t>
            </a:r>
            <a:r>
              <a:rPr lang="en-US" sz="2300" dirty="0" smtClean="0">
                <a:latin typeface="Calibri" pitchFamily="34" charset="0"/>
                <a:cs typeface="Calibri" pitchFamily="34" charset="0"/>
              </a:rPr>
              <a:t>.</a:t>
            </a:r>
            <a:endParaRPr lang="en-US" sz="2300" dirty="0" smtClean="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1545972"/>
            <a:ext cx="8534400" cy="5091137"/>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2</a:t>
            </a:r>
            <a:r>
              <a:rPr lang="en-US" sz="2200" dirty="0" smtClean="0">
                <a:latin typeface="Calibri" pitchFamily="34" charset="0"/>
                <a:cs typeface="Calibri" pitchFamily="34" charset="0"/>
              </a:rPr>
              <a:t>. </a:t>
            </a:r>
            <a:r>
              <a:rPr lang="en-US" sz="2200" b="1" dirty="0" smtClean="0">
                <a:latin typeface="Calibri" pitchFamily="34" charset="0"/>
                <a:cs typeface="Calibri" pitchFamily="34" charset="0"/>
              </a:rPr>
              <a:t>Contingency on non-happening of an event: -</a:t>
            </a:r>
            <a:r>
              <a:rPr lang="en-US" sz="2200" dirty="0" smtClean="0">
                <a:latin typeface="Calibri" pitchFamily="34" charset="0"/>
                <a:cs typeface="Calibri" pitchFamily="34" charset="0"/>
              </a:rPr>
              <a:t> When the performance of </a:t>
            </a:r>
            <a:r>
              <a:rPr lang="en-US" sz="2200" dirty="0" smtClean="0">
                <a:latin typeface="Calibri" pitchFamily="34" charset="0"/>
                <a:cs typeface="Calibri" pitchFamily="34" charset="0"/>
              </a:rPr>
              <a:t>contingent contract </a:t>
            </a:r>
            <a:r>
              <a:rPr lang="en-US" sz="2200" dirty="0" smtClean="0">
                <a:latin typeface="Calibri" pitchFamily="34" charset="0"/>
                <a:cs typeface="Calibri" pitchFamily="34" charset="0"/>
              </a:rPr>
              <a:t>depends upon non-happening of future uncertain events; on the occurrence of that event, agreements become void</a:t>
            </a:r>
            <a:r>
              <a:rPr lang="en-US" sz="2200" dirty="0" smtClean="0">
                <a:latin typeface="Calibri" pitchFamily="34" charset="0"/>
                <a:cs typeface="Calibri" pitchFamily="34" charset="0"/>
              </a:rPr>
              <a:t>.</a:t>
            </a:r>
          </a:p>
          <a:p>
            <a:pPr algn="just"/>
            <a:r>
              <a:rPr lang="en-US" sz="2200" dirty="0" smtClean="0">
                <a:latin typeface="Calibri" pitchFamily="34" charset="0"/>
                <a:cs typeface="Calibri" pitchFamily="34" charset="0"/>
              </a:rPr>
              <a:t>3</a:t>
            </a:r>
            <a:r>
              <a:rPr lang="en-US" sz="2200" dirty="0" smtClean="0">
                <a:latin typeface="Calibri" pitchFamily="34" charset="0"/>
                <a:cs typeface="Calibri" pitchFamily="34" charset="0"/>
              </a:rPr>
              <a:t>. </a:t>
            </a:r>
            <a:r>
              <a:rPr lang="en-US" sz="2200" b="1" dirty="0" smtClean="0">
                <a:latin typeface="Calibri" pitchFamily="34" charset="0"/>
                <a:cs typeface="Calibri" pitchFamily="34" charset="0"/>
              </a:rPr>
              <a:t>Contingency on the happening of an event within stipulated time: -</a:t>
            </a:r>
            <a:r>
              <a:rPr lang="en-US" sz="2200" dirty="0" smtClean="0">
                <a:latin typeface="Calibri" pitchFamily="34" charset="0"/>
                <a:cs typeface="Calibri" pitchFamily="34" charset="0"/>
              </a:rPr>
              <a:t> When a contract </a:t>
            </a:r>
            <a:r>
              <a:rPr lang="en-US" sz="2200" dirty="0" smtClean="0">
                <a:latin typeface="Calibri" pitchFamily="34" charset="0"/>
                <a:cs typeface="Calibri" pitchFamily="34" charset="0"/>
              </a:rPr>
              <a:t>is made </a:t>
            </a:r>
            <a:r>
              <a:rPr lang="en-US" sz="2200" dirty="0" smtClean="0">
                <a:latin typeface="Calibri" pitchFamily="34" charset="0"/>
                <a:cs typeface="Calibri" pitchFamily="34" charset="0"/>
              </a:rPr>
              <a:t>on the happening of a specified uncertain event within a fixed time, it becomes </a:t>
            </a:r>
            <a:r>
              <a:rPr lang="en-US" sz="2200" dirty="0" smtClean="0">
                <a:latin typeface="Calibri" pitchFamily="34" charset="0"/>
                <a:cs typeface="Calibri" pitchFamily="34" charset="0"/>
              </a:rPr>
              <a:t>void if </a:t>
            </a:r>
            <a:r>
              <a:rPr lang="en-US" sz="2200" dirty="0" smtClean="0">
                <a:latin typeface="Calibri" pitchFamily="34" charset="0"/>
                <a:cs typeface="Calibri" pitchFamily="34" charset="0"/>
              </a:rPr>
              <a:t>at the expiration of the time so fixed, specified event does not happen.</a:t>
            </a:r>
          </a:p>
          <a:p>
            <a:pPr algn="just"/>
            <a:r>
              <a:rPr lang="en-US" sz="2200" dirty="0" smtClean="0">
                <a:latin typeface="Calibri" pitchFamily="34" charset="0"/>
                <a:cs typeface="Calibri" pitchFamily="34" charset="0"/>
              </a:rPr>
              <a:t>4. </a:t>
            </a:r>
            <a:r>
              <a:rPr lang="en-US" sz="2200" b="1" dirty="0" smtClean="0">
                <a:latin typeface="Calibri" pitchFamily="34" charset="0"/>
                <a:cs typeface="Calibri" pitchFamily="34" charset="0"/>
              </a:rPr>
              <a:t>Contingency on non happening of an event within the stipulated time: - </a:t>
            </a:r>
            <a:r>
              <a:rPr lang="en-US" sz="2200" dirty="0" smtClean="0">
                <a:latin typeface="Calibri" pitchFamily="34" charset="0"/>
                <a:cs typeface="Calibri" pitchFamily="34" charset="0"/>
              </a:rPr>
              <a:t>When </a:t>
            </a:r>
            <a:r>
              <a:rPr lang="en-US" sz="2200" dirty="0" smtClean="0">
                <a:latin typeface="Calibri" pitchFamily="34" charset="0"/>
                <a:cs typeface="Calibri" pitchFamily="34" charset="0"/>
              </a:rPr>
              <a:t>the performance </a:t>
            </a:r>
            <a:r>
              <a:rPr lang="en-US" sz="2200" dirty="0" smtClean="0">
                <a:latin typeface="Calibri" pitchFamily="34" charset="0"/>
                <a:cs typeface="Calibri" pitchFamily="34" charset="0"/>
              </a:rPr>
              <a:t>of a contract depends on non happening of some event within </a:t>
            </a:r>
            <a:r>
              <a:rPr lang="en-US" sz="2200" dirty="0" smtClean="0">
                <a:latin typeface="Calibri" pitchFamily="34" charset="0"/>
                <a:cs typeface="Calibri" pitchFamily="34" charset="0"/>
              </a:rPr>
              <a:t>stipulated period </a:t>
            </a:r>
            <a:r>
              <a:rPr lang="en-US" sz="2200" dirty="0" smtClean="0">
                <a:latin typeface="Calibri" pitchFamily="34" charset="0"/>
                <a:cs typeface="Calibri" pitchFamily="34" charset="0"/>
              </a:rPr>
              <a:t>of time, if the event occurs within that, contract becomes void.</a:t>
            </a:r>
          </a:p>
          <a:p>
            <a:pPr algn="just"/>
            <a:r>
              <a:rPr lang="en-US" sz="2200" dirty="0" smtClean="0">
                <a:latin typeface="Calibri" pitchFamily="34" charset="0"/>
                <a:cs typeface="Calibri" pitchFamily="34" charset="0"/>
              </a:rPr>
              <a:t>5. </a:t>
            </a:r>
            <a:r>
              <a:rPr lang="en-US" sz="2200" b="1" dirty="0" smtClean="0">
                <a:latin typeface="Calibri" pitchFamily="34" charset="0"/>
                <a:cs typeface="Calibri" pitchFamily="34" charset="0"/>
              </a:rPr>
              <a:t>Contingency on the non happening of impossible event:-</a:t>
            </a:r>
            <a:r>
              <a:rPr lang="en-US" sz="2200" dirty="0" smtClean="0">
                <a:latin typeface="Calibri" pitchFamily="34" charset="0"/>
                <a:cs typeface="Calibri" pitchFamily="34" charset="0"/>
              </a:rPr>
              <a:t>Contingent agreement, </a:t>
            </a:r>
            <a:r>
              <a:rPr lang="en-US" sz="2200" dirty="0" smtClean="0">
                <a:latin typeface="Calibri" pitchFamily="34" charset="0"/>
                <a:cs typeface="Calibri" pitchFamily="34" charset="0"/>
              </a:rPr>
              <a:t>which depends </a:t>
            </a:r>
            <a:r>
              <a:rPr lang="en-US" sz="2200" dirty="0" smtClean="0">
                <a:latin typeface="Calibri" pitchFamily="34" charset="0"/>
                <a:cs typeface="Calibri" pitchFamily="34" charset="0"/>
              </a:rPr>
              <a:t>on the happening of an impossible event are void, whether the impossibility of </a:t>
            </a:r>
            <a:r>
              <a:rPr lang="en-US" sz="2200" dirty="0" smtClean="0">
                <a:latin typeface="Calibri" pitchFamily="34" charset="0"/>
                <a:cs typeface="Calibri" pitchFamily="34" charset="0"/>
              </a:rPr>
              <a:t>the event </a:t>
            </a:r>
            <a:r>
              <a:rPr lang="en-US" sz="2200" dirty="0" smtClean="0">
                <a:latin typeface="Calibri" pitchFamily="34" charset="0"/>
                <a:cs typeface="Calibri" pitchFamily="34" charset="0"/>
              </a:rPr>
              <a:t>is known or not known to the parties to the agreement at the time when it is made.</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1545972"/>
            <a:ext cx="8534400" cy="4961871"/>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obligations which are created and imposed by law in </a:t>
            </a:r>
            <a:r>
              <a:rPr lang="en-US" sz="2400" dirty="0" smtClean="0">
                <a:latin typeface="Calibri" pitchFamily="34" charset="0"/>
                <a:cs typeface="Calibri" pitchFamily="34" charset="0"/>
              </a:rPr>
              <a:t>the absence </a:t>
            </a:r>
            <a:r>
              <a:rPr lang="en-US" sz="2400" dirty="0" smtClean="0">
                <a:latin typeface="Calibri" pitchFamily="34" charset="0"/>
                <a:cs typeface="Calibri" pitchFamily="34" charset="0"/>
              </a:rPr>
              <a:t>of any contract </a:t>
            </a:r>
            <a:r>
              <a:rPr lang="en-US" sz="2400" dirty="0" smtClean="0">
                <a:latin typeface="Calibri" pitchFamily="34" charset="0"/>
                <a:cs typeface="Calibri" pitchFamily="34" charset="0"/>
              </a:rPr>
              <a:t>to that </a:t>
            </a:r>
            <a:r>
              <a:rPr lang="en-US" sz="2400" dirty="0" smtClean="0">
                <a:latin typeface="Calibri" pitchFamily="34" charset="0"/>
                <a:cs typeface="Calibri" pitchFamily="34" charset="0"/>
              </a:rPr>
              <a:t>effect are called quasi contracts. Quasi contracts are based on the maxim, ”</a:t>
            </a:r>
            <a:r>
              <a:rPr lang="en-US" sz="2400" dirty="0" err="1" smtClean="0">
                <a:latin typeface="Calibri" pitchFamily="34" charset="0"/>
                <a:cs typeface="Calibri" pitchFamily="34" charset="0"/>
              </a:rPr>
              <a:t>nemo</a:t>
            </a:r>
            <a:r>
              <a:rPr lang="en-US" sz="2400" dirty="0" smtClean="0">
                <a:latin typeface="Calibri" pitchFamily="34" charset="0"/>
                <a:cs typeface="Calibri" pitchFamily="34" charset="0"/>
              </a:rPr>
              <a:t> </a:t>
            </a:r>
            <a:r>
              <a:rPr lang="en-US" sz="2400" dirty="0" err="1" smtClean="0">
                <a:latin typeface="Calibri" pitchFamily="34" charset="0"/>
                <a:cs typeface="Calibri" pitchFamily="34" charset="0"/>
              </a:rPr>
              <a:t>debetlocu</a:t>
            </a:r>
            <a:r>
              <a:rPr lang="en-US" sz="2400" dirty="0" smtClean="0">
                <a:latin typeface="Calibri" pitchFamily="34" charset="0"/>
                <a:cs typeface="Calibri" pitchFamily="34" charset="0"/>
              </a:rPr>
              <a:t> </a:t>
            </a:r>
            <a:r>
              <a:rPr lang="en-US" sz="2400" dirty="0" err="1" smtClean="0">
                <a:latin typeface="Calibri" pitchFamily="34" charset="0"/>
                <a:cs typeface="Calibri" pitchFamily="34" charset="0"/>
              </a:rPr>
              <a:t>platari</a:t>
            </a:r>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ex </a:t>
            </a:r>
            <a:r>
              <a:rPr lang="en-US" sz="2400" dirty="0" err="1" smtClean="0">
                <a:latin typeface="Calibri" pitchFamily="34" charset="0"/>
                <a:cs typeface="Calibri" pitchFamily="34" charset="0"/>
              </a:rPr>
              <a:t>liena</a:t>
            </a:r>
            <a:r>
              <a:rPr lang="en-US" sz="2400" dirty="0" smtClean="0">
                <a:latin typeface="Calibri" pitchFamily="34" charset="0"/>
                <a:cs typeface="Calibri" pitchFamily="34" charset="0"/>
              </a:rPr>
              <a:t> </a:t>
            </a:r>
            <a:r>
              <a:rPr lang="en-US" sz="2400" dirty="0" err="1" smtClean="0">
                <a:latin typeface="Calibri" pitchFamily="34" charset="0"/>
                <a:cs typeface="Calibri" pitchFamily="34" charset="0"/>
              </a:rPr>
              <a:t>justua</a:t>
            </a:r>
            <a:r>
              <a:rPr lang="en-US" sz="2400" dirty="0" smtClean="0">
                <a:latin typeface="Calibri" pitchFamily="34" charset="0"/>
                <a:cs typeface="Calibri" pitchFamily="34" charset="0"/>
              </a:rPr>
              <a:t>”, that is “ no man must grow rich out of another person’s cost.” </a:t>
            </a:r>
            <a:r>
              <a:rPr lang="en-US" sz="2400" dirty="0" smtClean="0">
                <a:latin typeface="Calibri" pitchFamily="34" charset="0"/>
                <a:cs typeface="Calibri" pitchFamily="34" charset="0"/>
              </a:rPr>
              <a:t>Quasi contracts </a:t>
            </a:r>
            <a:r>
              <a:rPr lang="en-US" sz="2400" dirty="0" smtClean="0">
                <a:latin typeface="Calibri" pitchFamily="34" charset="0"/>
                <a:cs typeface="Calibri" pitchFamily="34" charset="0"/>
              </a:rPr>
              <a:t>are also called constructive contracts.  </a:t>
            </a:r>
            <a:r>
              <a:rPr lang="en-US" sz="2400" dirty="0" smtClean="0">
                <a:latin typeface="Calibri" pitchFamily="34" charset="0"/>
                <a:cs typeface="Calibri" pitchFamily="34" charset="0"/>
              </a:rPr>
              <a:t>For </a:t>
            </a:r>
            <a:r>
              <a:rPr lang="en-US" sz="2400" dirty="0" smtClean="0">
                <a:latin typeface="Calibri" pitchFamily="34" charset="0"/>
                <a:cs typeface="Calibri" pitchFamily="34" charset="0"/>
              </a:rPr>
              <a:t>example A has forgotten his bag </a:t>
            </a:r>
            <a:r>
              <a:rPr lang="en-US" sz="2400" dirty="0" smtClean="0">
                <a:latin typeface="Calibri" pitchFamily="34" charset="0"/>
                <a:cs typeface="Calibri" pitchFamily="34" charset="0"/>
              </a:rPr>
              <a:t>containing certain </a:t>
            </a:r>
            <a:r>
              <a:rPr lang="en-US" sz="2400" dirty="0" smtClean="0">
                <a:latin typeface="Calibri" pitchFamily="34" charset="0"/>
                <a:cs typeface="Calibri" pitchFamily="34" charset="0"/>
              </a:rPr>
              <a:t>goods at B’s shop by mistakes. B is under legal obligation to return them to A.</a:t>
            </a: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obligations created by quasi contracts can be enforced in the court in similar manner </a:t>
            </a:r>
            <a:r>
              <a:rPr lang="en-US" sz="2400" dirty="0" smtClean="0">
                <a:latin typeface="Calibri" pitchFamily="34" charset="0"/>
                <a:cs typeface="Calibri" pitchFamily="34" charset="0"/>
              </a:rPr>
              <a:t>as in </a:t>
            </a:r>
            <a:r>
              <a:rPr lang="en-US" sz="2400" dirty="0" smtClean="0">
                <a:latin typeface="Calibri" pitchFamily="34" charset="0"/>
                <a:cs typeface="Calibri" pitchFamily="34" charset="0"/>
              </a:rPr>
              <a:t>case of a formal contract. In other words, when the person fails to discharge his </a:t>
            </a:r>
            <a:r>
              <a:rPr lang="en-US" sz="2400" dirty="0" smtClean="0">
                <a:latin typeface="Calibri" pitchFamily="34" charset="0"/>
                <a:cs typeface="Calibri" pitchFamily="34" charset="0"/>
              </a:rPr>
              <a:t>obligation arising </a:t>
            </a:r>
            <a:r>
              <a:rPr lang="en-US" sz="2400" dirty="0" smtClean="0">
                <a:latin typeface="Calibri" pitchFamily="34" charset="0"/>
                <a:cs typeface="Calibri" pitchFamily="34" charset="0"/>
              </a:rPr>
              <a:t>out of quasi contracts, another party will get legal remedies as if the contract is broken.</a:t>
            </a:r>
            <a:endParaRPr lang="en-US" sz="2200" dirty="0" smtClean="0">
              <a:latin typeface="Calibri" pitchFamily="34" charset="0"/>
              <a:cs typeface="Calibri" pitchFamily="34" charset="0"/>
            </a:endParaRPr>
          </a:p>
        </p:txBody>
      </p:sp>
      <p:sp>
        <p:nvSpPr>
          <p:cNvPr id="4" name="Rectangle 3"/>
          <p:cNvSpPr/>
          <p:nvPr/>
        </p:nvSpPr>
        <p:spPr>
          <a:xfrm>
            <a:off x="533400" y="533400"/>
            <a:ext cx="8153400" cy="523220"/>
          </a:xfrm>
          <a:prstGeom prst="rect">
            <a:avLst/>
          </a:prstGeom>
        </p:spPr>
        <p:txBody>
          <a:bodyPr wrap="square">
            <a:spAutoFit/>
          </a:bodyPr>
          <a:lstStyle/>
          <a:p>
            <a:pPr algn="ctr"/>
            <a:r>
              <a:rPr lang="en-US" sz="2800" b="1" dirty="0" smtClean="0">
                <a:solidFill>
                  <a:srgbClr val="FF0000"/>
                </a:solidFill>
                <a:latin typeface="Calibri" pitchFamily="34" charset="0"/>
                <a:cs typeface="Calibri" pitchFamily="34" charset="0"/>
              </a:rPr>
              <a:t>QUASI CONTRACTS</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1545972"/>
            <a:ext cx="8534400" cy="4968027"/>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The </a:t>
            </a:r>
            <a:r>
              <a:rPr lang="en-US" sz="2300" dirty="0" smtClean="0">
                <a:latin typeface="Calibri" pitchFamily="34" charset="0"/>
                <a:cs typeface="Calibri" pitchFamily="34" charset="0"/>
              </a:rPr>
              <a:t>Indian Contract Act provides for five types of quasi-contracts, which are as follows:</a:t>
            </a:r>
          </a:p>
          <a:p>
            <a:pPr algn="just"/>
            <a:r>
              <a:rPr lang="en-US" sz="2300" dirty="0" smtClean="0">
                <a:latin typeface="Calibri" pitchFamily="34" charset="0"/>
                <a:cs typeface="Calibri" pitchFamily="34" charset="0"/>
              </a:rPr>
              <a:t>1. </a:t>
            </a:r>
            <a:r>
              <a:rPr lang="en-US" sz="2300" b="1" dirty="0" smtClean="0">
                <a:latin typeface="Calibri" pitchFamily="34" charset="0"/>
                <a:cs typeface="Calibri" pitchFamily="34" charset="0"/>
              </a:rPr>
              <a:t>Supply of necessaries to the person having no contractual capacity or to </a:t>
            </a:r>
            <a:r>
              <a:rPr lang="en-US" sz="2300" b="1" dirty="0" smtClean="0">
                <a:latin typeface="Calibri" pitchFamily="34" charset="0"/>
                <a:cs typeface="Calibri" pitchFamily="34" charset="0"/>
              </a:rPr>
              <a:t>his dependent</a:t>
            </a:r>
            <a:r>
              <a:rPr lang="en-US" sz="2300" b="1" dirty="0" smtClean="0">
                <a:latin typeface="Calibri" pitchFamily="34" charset="0"/>
                <a:cs typeface="Calibri" pitchFamily="34" charset="0"/>
              </a:rPr>
              <a:t>:-</a:t>
            </a:r>
            <a:r>
              <a:rPr lang="en-US" sz="2300" dirty="0" smtClean="0">
                <a:latin typeface="Calibri" pitchFamily="34" charset="0"/>
                <a:cs typeface="Calibri" pitchFamily="34" charset="0"/>
              </a:rPr>
              <a:t>An agreement made by the person who has no contractual capacity are </a:t>
            </a:r>
            <a:r>
              <a:rPr lang="en-US" sz="2300" dirty="0" smtClean="0">
                <a:latin typeface="Calibri" pitchFamily="34" charset="0"/>
                <a:cs typeface="Calibri" pitchFamily="34" charset="0"/>
              </a:rPr>
              <a:t>void. But </a:t>
            </a:r>
            <a:r>
              <a:rPr lang="en-US" sz="2300" dirty="0" smtClean="0">
                <a:latin typeface="Calibri" pitchFamily="34" charset="0"/>
                <a:cs typeface="Calibri" pitchFamily="34" charset="0"/>
              </a:rPr>
              <a:t>agreements made by such person to procure necessaries for him or his dependent is</a:t>
            </a:r>
          </a:p>
          <a:p>
            <a:pPr algn="just"/>
            <a:r>
              <a:rPr lang="en-US" sz="2300" dirty="0" smtClean="0">
                <a:latin typeface="Calibri" pitchFamily="34" charset="0"/>
                <a:cs typeface="Calibri" pitchFamily="34" charset="0"/>
              </a:rPr>
              <a:t>legally entitled to recover the cost of such supplies.</a:t>
            </a:r>
          </a:p>
          <a:p>
            <a:pPr algn="just"/>
            <a:r>
              <a:rPr lang="en-US" sz="2300" dirty="0" smtClean="0">
                <a:latin typeface="Calibri" pitchFamily="34" charset="0"/>
                <a:cs typeface="Calibri" pitchFamily="34" charset="0"/>
              </a:rPr>
              <a:t>2. </a:t>
            </a:r>
            <a:r>
              <a:rPr lang="en-US" sz="2300" b="1" dirty="0" smtClean="0">
                <a:latin typeface="Calibri" pitchFamily="34" charset="0"/>
                <a:cs typeface="Calibri" pitchFamily="34" charset="0"/>
              </a:rPr>
              <a:t>Reimbursement of payment made by a person who is interested but which </a:t>
            </a:r>
            <a:r>
              <a:rPr lang="en-US" sz="2300" b="1" dirty="0" smtClean="0">
                <a:latin typeface="Calibri" pitchFamily="34" charset="0"/>
                <a:cs typeface="Calibri" pitchFamily="34" charset="0"/>
              </a:rPr>
              <a:t>another person </a:t>
            </a:r>
            <a:r>
              <a:rPr lang="en-US" sz="2300" b="1" dirty="0" smtClean="0">
                <a:latin typeface="Calibri" pitchFamily="34" charset="0"/>
                <a:cs typeface="Calibri" pitchFamily="34" charset="0"/>
              </a:rPr>
              <a:t>is legally bound to pay:- </a:t>
            </a:r>
            <a:r>
              <a:rPr lang="en-US" sz="2300" dirty="0" smtClean="0">
                <a:latin typeface="Calibri" pitchFamily="34" charset="0"/>
                <a:cs typeface="Calibri" pitchFamily="34" charset="0"/>
              </a:rPr>
              <a:t>In certain cases it happens that one party makes </a:t>
            </a:r>
            <a:r>
              <a:rPr lang="en-US" sz="2300" dirty="0" smtClean="0">
                <a:latin typeface="Calibri" pitchFamily="34" charset="0"/>
                <a:cs typeface="Calibri" pitchFamily="34" charset="0"/>
              </a:rPr>
              <a:t>a payment</a:t>
            </a:r>
            <a:r>
              <a:rPr lang="en-US" sz="2300" dirty="0" smtClean="0">
                <a:latin typeface="Calibri" pitchFamily="34" charset="0"/>
                <a:cs typeface="Calibri" pitchFamily="34" charset="0"/>
              </a:rPr>
              <a:t>, because he is interested in that payment. But liability for making that payment</a:t>
            </a:r>
          </a:p>
          <a:p>
            <a:pPr algn="just"/>
            <a:r>
              <a:rPr lang="en-US" sz="2300" dirty="0" smtClean="0">
                <a:latin typeface="Calibri" pitchFamily="34" charset="0"/>
                <a:cs typeface="Calibri" pitchFamily="34" charset="0"/>
              </a:rPr>
              <a:t>lies on another person. Thus on making such payment, the person liable to pay has </a:t>
            </a:r>
            <a:r>
              <a:rPr lang="en-US" sz="2300" dirty="0" smtClean="0">
                <a:latin typeface="Calibri" pitchFamily="34" charset="0"/>
                <a:cs typeface="Calibri" pitchFamily="34" charset="0"/>
              </a:rPr>
              <a:t>to reimburse </a:t>
            </a:r>
            <a:r>
              <a:rPr lang="en-US" sz="2300" dirty="0" smtClean="0">
                <a:latin typeface="Calibri" pitchFamily="34" charset="0"/>
                <a:cs typeface="Calibri" pitchFamily="34" charset="0"/>
              </a:rPr>
              <a:t>it to the person who has made the payment</a:t>
            </a:r>
            <a:r>
              <a:rPr lang="en-US" sz="2300" dirty="0" smtClean="0">
                <a:latin typeface="Calibri" pitchFamily="34" charset="0"/>
                <a:cs typeface="Calibri" pitchFamily="34" charset="0"/>
              </a:rPr>
              <a:t>.</a:t>
            </a:r>
            <a:endParaRPr lang="en-US" sz="2300" dirty="0" smtClean="0">
              <a:latin typeface="Calibri" pitchFamily="34" charset="0"/>
              <a:cs typeface="Calibri" pitchFamily="34" charset="0"/>
            </a:endParaRPr>
          </a:p>
        </p:txBody>
      </p:sp>
      <p:sp>
        <p:nvSpPr>
          <p:cNvPr id="4" name="Rectangle 3"/>
          <p:cNvSpPr/>
          <p:nvPr/>
        </p:nvSpPr>
        <p:spPr>
          <a:xfrm>
            <a:off x="533400" y="762000"/>
            <a:ext cx="8153400" cy="492443"/>
          </a:xfrm>
          <a:prstGeom prst="rect">
            <a:avLst/>
          </a:prstGeom>
        </p:spPr>
        <p:txBody>
          <a:bodyPr wrap="square">
            <a:spAutoFit/>
          </a:bodyPr>
          <a:lstStyle/>
          <a:p>
            <a:r>
              <a:rPr lang="en-US" sz="2600" b="1" dirty="0" smtClean="0">
                <a:solidFill>
                  <a:srgbClr val="FF0000"/>
                </a:solidFill>
                <a:latin typeface="Calibri" pitchFamily="34" charset="0"/>
                <a:cs typeface="Calibri" pitchFamily="34" charset="0"/>
              </a:rPr>
              <a:t>Types of Quasi-Contracts:</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9</a:t>
            </a:fld>
            <a:endParaRPr lang="en-US" dirty="0"/>
          </a:p>
        </p:txBody>
      </p:sp>
      <p:sp>
        <p:nvSpPr>
          <p:cNvPr id="8" name="object 2"/>
          <p:cNvSpPr txBox="1"/>
          <p:nvPr/>
        </p:nvSpPr>
        <p:spPr>
          <a:xfrm>
            <a:off x="381000" y="1545972"/>
            <a:ext cx="8534400" cy="5075748"/>
          </a:xfrm>
          <a:prstGeom prst="rect">
            <a:avLst/>
          </a:prstGeom>
        </p:spPr>
        <p:txBody>
          <a:bodyPr vert="horz" wrap="square" lIns="0" tIns="12700" rIns="0" bIns="0" rtlCol="0">
            <a:spAutoFit/>
          </a:bodyPr>
          <a:lstStyle/>
          <a:p>
            <a:pPr algn="just"/>
            <a:r>
              <a:rPr lang="en-US" sz="2350" dirty="0" smtClean="0">
                <a:latin typeface="Calibri" pitchFamily="34" charset="0"/>
                <a:cs typeface="Calibri" pitchFamily="34" charset="0"/>
              </a:rPr>
              <a:t>3</a:t>
            </a:r>
            <a:r>
              <a:rPr lang="en-US" sz="2350" dirty="0" smtClean="0">
                <a:latin typeface="Calibri" pitchFamily="34" charset="0"/>
                <a:cs typeface="Calibri" pitchFamily="34" charset="0"/>
              </a:rPr>
              <a:t>. </a:t>
            </a:r>
            <a:r>
              <a:rPr lang="en-US" sz="2350" b="1" dirty="0" smtClean="0">
                <a:latin typeface="Calibri" pitchFamily="34" charset="0"/>
                <a:cs typeface="Calibri" pitchFamily="34" charset="0"/>
              </a:rPr>
              <a:t>Obligation to pay for non gratuitous act or service:-</a:t>
            </a:r>
            <a:r>
              <a:rPr lang="en-US" sz="2350" dirty="0" smtClean="0">
                <a:latin typeface="Calibri" pitchFamily="34" charset="0"/>
                <a:cs typeface="Calibri" pitchFamily="34" charset="0"/>
              </a:rPr>
              <a:t>Some times a person may </a:t>
            </a:r>
            <a:r>
              <a:rPr lang="en-US" sz="2350" dirty="0" smtClean="0">
                <a:latin typeface="Calibri" pitchFamily="34" charset="0"/>
                <a:cs typeface="Calibri" pitchFamily="34" charset="0"/>
              </a:rPr>
              <a:t>render services </a:t>
            </a:r>
            <a:r>
              <a:rPr lang="en-US" sz="2350" dirty="0" smtClean="0">
                <a:latin typeface="Calibri" pitchFamily="34" charset="0"/>
                <a:cs typeface="Calibri" pitchFamily="34" charset="0"/>
              </a:rPr>
              <a:t>voluntarily with an intention of getting its return. The person who gets benefit </a:t>
            </a:r>
            <a:r>
              <a:rPr lang="en-US" sz="2350" dirty="0" smtClean="0">
                <a:latin typeface="Calibri" pitchFamily="34" charset="0"/>
                <a:cs typeface="Calibri" pitchFamily="34" charset="0"/>
              </a:rPr>
              <a:t>of such </a:t>
            </a:r>
            <a:r>
              <a:rPr lang="en-US" sz="2350" dirty="0" smtClean="0">
                <a:latin typeface="Calibri" pitchFamily="34" charset="0"/>
                <a:cs typeface="Calibri" pitchFamily="34" charset="0"/>
              </a:rPr>
              <a:t>acts or services is liable to compensate the person doing such act or </a:t>
            </a:r>
            <a:r>
              <a:rPr lang="en-US" sz="2350" dirty="0" smtClean="0">
                <a:latin typeface="Calibri" pitchFamily="34" charset="0"/>
                <a:cs typeface="Calibri" pitchFamily="34" charset="0"/>
              </a:rPr>
              <a:t>rendering services</a:t>
            </a:r>
            <a:r>
              <a:rPr lang="en-US" sz="2350" dirty="0" smtClean="0">
                <a:latin typeface="Calibri" pitchFamily="34" charset="0"/>
                <a:cs typeface="Calibri" pitchFamily="34" charset="0"/>
              </a:rPr>
              <a:t>.</a:t>
            </a:r>
          </a:p>
          <a:p>
            <a:pPr algn="just"/>
            <a:r>
              <a:rPr lang="en-US" sz="2350" dirty="0" smtClean="0">
                <a:latin typeface="Calibri" pitchFamily="34" charset="0"/>
                <a:cs typeface="Calibri" pitchFamily="34" charset="0"/>
              </a:rPr>
              <a:t>4. </a:t>
            </a:r>
            <a:r>
              <a:rPr lang="en-US" sz="2350" b="1" dirty="0" smtClean="0">
                <a:latin typeface="Calibri" pitchFamily="34" charset="0"/>
                <a:cs typeface="Calibri" pitchFamily="34" charset="0"/>
              </a:rPr>
              <a:t>Rights and duties of the finder of lost goods: - </a:t>
            </a:r>
            <a:r>
              <a:rPr lang="en-US" sz="2350" dirty="0" smtClean="0">
                <a:latin typeface="Calibri" pitchFamily="34" charset="0"/>
                <a:cs typeface="Calibri" pitchFamily="34" charset="0"/>
              </a:rPr>
              <a:t>A person who finds goods lost by </a:t>
            </a:r>
            <a:r>
              <a:rPr lang="en-US" sz="2350" dirty="0" smtClean="0">
                <a:latin typeface="Calibri" pitchFamily="34" charset="0"/>
                <a:cs typeface="Calibri" pitchFamily="34" charset="0"/>
              </a:rPr>
              <a:t>another person</a:t>
            </a:r>
            <a:r>
              <a:rPr lang="en-US" sz="2350" dirty="0" smtClean="0">
                <a:latin typeface="Calibri" pitchFamily="34" charset="0"/>
                <a:cs typeface="Calibri" pitchFamily="34" charset="0"/>
              </a:rPr>
              <a:t>. On his being taken custody of those goods, certain rights and obligations </a:t>
            </a:r>
            <a:r>
              <a:rPr lang="en-US" sz="2350" dirty="0" smtClean="0">
                <a:latin typeface="Calibri" pitchFamily="34" charset="0"/>
                <a:cs typeface="Calibri" pitchFamily="34" charset="0"/>
              </a:rPr>
              <a:t>are created </a:t>
            </a:r>
            <a:r>
              <a:rPr lang="en-US" sz="2350" dirty="0" smtClean="0">
                <a:latin typeface="Calibri" pitchFamily="34" charset="0"/>
                <a:cs typeface="Calibri" pitchFamily="34" charset="0"/>
              </a:rPr>
              <a:t>on his part without any formal contract. Such rights and obligations resemble </a:t>
            </a:r>
            <a:r>
              <a:rPr lang="en-US" sz="2350" dirty="0" smtClean="0">
                <a:latin typeface="Calibri" pitchFamily="34" charset="0"/>
                <a:cs typeface="Calibri" pitchFamily="34" charset="0"/>
              </a:rPr>
              <a:t>with that </a:t>
            </a:r>
            <a:r>
              <a:rPr lang="en-US" sz="2350" dirty="0" smtClean="0">
                <a:latin typeface="Calibri" pitchFamily="34" charset="0"/>
                <a:cs typeface="Calibri" pitchFamily="34" charset="0"/>
              </a:rPr>
              <a:t>of a formal contract and can be enforced in a similar manner.</a:t>
            </a:r>
          </a:p>
          <a:p>
            <a:pPr algn="just"/>
            <a:r>
              <a:rPr lang="en-US" sz="2350" dirty="0" smtClean="0">
                <a:latin typeface="Calibri" pitchFamily="34" charset="0"/>
                <a:cs typeface="Calibri" pitchFamily="34" charset="0"/>
              </a:rPr>
              <a:t>5. </a:t>
            </a:r>
            <a:r>
              <a:rPr lang="en-US" sz="2350" b="1" dirty="0" smtClean="0">
                <a:latin typeface="Calibri" pitchFamily="34" charset="0"/>
                <a:cs typeface="Calibri" pitchFamily="34" charset="0"/>
              </a:rPr>
              <a:t>Liability of persons to whom money is paid or things delivered by mistake or </a:t>
            </a:r>
            <a:r>
              <a:rPr lang="en-US" sz="2350" b="1" dirty="0" smtClean="0">
                <a:latin typeface="Calibri" pitchFamily="34" charset="0"/>
                <a:cs typeface="Calibri" pitchFamily="34" charset="0"/>
              </a:rPr>
              <a:t>under coercion</a:t>
            </a:r>
            <a:r>
              <a:rPr lang="en-US" sz="2350" b="1" dirty="0" smtClean="0">
                <a:latin typeface="Calibri" pitchFamily="34" charset="0"/>
                <a:cs typeface="Calibri" pitchFamily="34" charset="0"/>
              </a:rPr>
              <a:t>: - </a:t>
            </a:r>
            <a:r>
              <a:rPr lang="en-US" sz="2350" dirty="0" smtClean="0">
                <a:latin typeface="Calibri" pitchFamily="34" charset="0"/>
                <a:cs typeface="Calibri" pitchFamily="34" charset="0"/>
              </a:rPr>
              <a:t>Where the person has delivered some goods or has made payments of money </a:t>
            </a:r>
            <a:r>
              <a:rPr lang="en-US" sz="2350" dirty="0" smtClean="0">
                <a:latin typeface="Calibri" pitchFamily="34" charset="0"/>
                <a:cs typeface="Calibri" pitchFamily="34" charset="0"/>
              </a:rPr>
              <a:t>to another </a:t>
            </a:r>
            <a:r>
              <a:rPr lang="en-US" sz="2350" dirty="0" smtClean="0">
                <a:latin typeface="Calibri" pitchFamily="34" charset="0"/>
                <a:cs typeface="Calibri" pitchFamily="34" charset="0"/>
              </a:rPr>
              <a:t>person either by mistake or under coercion. Such person is under legal obligation</a:t>
            </a:r>
          </a:p>
          <a:p>
            <a:pPr algn="just"/>
            <a:r>
              <a:rPr lang="en-US" sz="2350" dirty="0" smtClean="0">
                <a:latin typeface="Calibri" pitchFamily="34" charset="0"/>
                <a:cs typeface="Calibri" pitchFamily="34" charset="0"/>
              </a:rPr>
              <a:t>to return it to the person delivering.</a:t>
            </a:r>
            <a:endParaRPr lang="en-US" sz="2350" dirty="0" smtClean="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3927</TotalTime>
  <Words>1141</Words>
  <Application>Microsoft Office PowerPoint</Application>
  <PresentationFormat>On-screen Show (4:3)</PresentationFormat>
  <Paragraphs>62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    WELCOME  Class: B.Com – Part-2  Subject: Business Regulatory Framework TOPIC: LEGALITY OF OBJECT And  CONTINGENT CONTRACT and QUASI CONTRACTS </vt:lpstr>
      <vt:lpstr>LEGALITY OF OBJECT</vt:lpstr>
      <vt:lpstr>Contd.</vt:lpstr>
      <vt:lpstr>CONTINGENT CONTRACT</vt:lpstr>
      <vt:lpstr>Slide 5</vt:lpstr>
      <vt:lpstr>Slide 6</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343</cp:revision>
  <dcterms:created xsi:type="dcterms:W3CDTF">2011-08-23T10:02:56Z</dcterms:created>
  <dcterms:modified xsi:type="dcterms:W3CDTF">2020-04-20T06:35:03Z</dcterms:modified>
</cp:coreProperties>
</file>